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355" r:id="rId2"/>
    <p:sldId id="258" r:id="rId3"/>
    <p:sldId id="259" r:id="rId4"/>
    <p:sldId id="260" r:id="rId5"/>
    <p:sldId id="389" r:id="rId6"/>
    <p:sldId id="263" r:id="rId7"/>
    <p:sldId id="411" r:id="rId8"/>
    <p:sldId id="267" r:id="rId9"/>
    <p:sldId id="268" r:id="rId10"/>
    <p:sldId id="358" r:id="rId11"/>
    <p:sldId id="484" r:id="rId12"/>
    <p:sldId id="401" r:id="rId13"/>
    <p:sldId id="271" r:id="rId14"/>
    <p:sldId id="408" r:id="rId15"/>
    <p:sldId id="416" r:id="rId16"/>
    <p:sldId id="526" r:id="rId17"/>
    <p:sldId id="527" r:id="rId18"/>
    <p:sldId id="489" r:id="rId19"/>
    <p:sldId id="528" r:id="rId20"/>
    <p:sldId id="492" r:id="rId21"/>
    <p:sldId id="496" r:id="rId22"/>
    <p:sldId id="296" r:id="rId23"/>
    <p:sldId id="531" r:id="rId24"/>
    <p:sldId id="532" r:id="rId25"/>
    <p:sldId id="534" r:id="rId26"/>
    <p:sldId id="536" r:id="rId27"/>
    <p:sldId id="529" r:id="rId28"/>
    <p:sldId id="535" r:id="rId29"/>
    <p:sldId id="502" r:id="rId30"/>
    <p:sldId id="344" r:id="rId31"/>
    <p:sldId id="519" r:id="rId32"/>
    <p:sldId id="45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28" autoAdjust="0"/>
    <p:restoredTop sz="94238" autoAdjust="0"/>
  </p:normalViewPr>
  <p:slideViewPr>
    <p:cSldViewPr>
      <p:cViewPr varScale="1">
        <p:scale>
          <a:sx n="64" d="100"/>
          <a:sy n="64" d="100"/>
        </p:scale>
        <p:origin x="164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9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6912939074105099"/>
          <c:w val="1"/>
          <c:h val="0.8205033007237732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21A3-4573-8DC5-0AC873749F4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21A3-4573-8DC5-0AC873749F4B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21A3-4573-8DC5-0AC873749F4B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7-21A3-4573-8DC5-0AC873749F4B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9-21A3-4573-8DC5-0AC873749F4B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B-21A3-4573-8DC5-0AC873749F4B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D-21A3-4573-8DC5-0AC873749F4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484619B3-95D6-4FF6-8CEC-286C9E8CDA99}" type="PERCENTAGE">
                      <a:rPr lang="en-US" baseline="0" smtClean="0"/>
                      <a:pPr/>
                      <a:t>[POURCENTAGE]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1A3-4573-8DC5-0AC873749F4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4FEAAF3-D469-4913-B4E9-4664DC83DE0D}" type="PERCENTAGE">
                      <a:rPr lang="en-US" baseline="0" smtClean="0"/>
                      <a:pPr/>
                      <a:t>[POURCENTAGE]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1A3-4573-8DC5-0AC873749F4B}"/>
                </c:ext>
              </c:extLst>
            </c:dLbl>
            <c:dLbl>
              <c:idx val="2"/>
              <c:layout>
                <c:manualLayout>
                  <c:x val="0.11998768122651782"/>
                  <c:y val="-0.13753026326254672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0A59C705-6A4E-4CE3-B307-32FF7B31685E}" type="PERCENTAGE">
                      <a:rPr lang="en-US" baseline="0"/>
                      <a:pPr/>
                      <a:t>[POURCENTAGE]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1A3-4573-8DC5-0AC873749F4B}"/>
                </c:ext>
              </c:extLst>
            </c:dLbl>
            <c:dLbl>
              <c:idx val="3"/>
              <c:layout>
                <c:manualLayout>
                  <c:x val="8.2358999270324043E-2"/>
                  <c:y val="0.1092875208780720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 </a:t>
                    </a:r>
                    <a:fld id="{7F5266CC-2610-4ADB-B5A5-5E3229EA92C9}" type="PERCENTAGE">
                      <a:rPr lang="en-US" baseline="0"/>
                      <a:pPr/>
                      <a:t>[POURCENTAGE]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1A3-4573-8DC5-0AC873749F4B}"/>
                </c:ext>
              </c:extLst>
            </c:dLbl>
            <c:dLbl>
              <c:idx val="4"/>
              <c:layout>
                <c:manualLayout>
                  <c:x val="6.604231545011853E-2"/>
                  <c:y val="0.11556128211246322"/>
                </c:manualLayout>
              </c:layout>
              <c:tx>
                <c:rich>
                  <a:bodyPr/>
                  <a:lstStyle/>
                  <a:p>
                    <a:fld id="{E04ECDA1-5CD8-4D84-9300-20DED4D1A9C8}" type="PERCENTAGE">
                      <a:rPr lang="en-US" baseline="0" smtClean="0"/>
                      <a:pPr/>
                      <a:t>[POURCENTAGE]</a:t>
                    </a:fld>
                    <a:endParaRPr lang="fr-FR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1A3-4573-8DC5-0AC873749F4B}"/>
                </c:ext>
              </c:extLst>
            </c:dLbl>
            <c:dLbl>
              <c:idx val="5"/>
              <c:layout>
                <c:manualLayout>
                  <c:x val="8.7254030507304972E-2"/>
                  <c:y val="0.21605694742702616"/>
                </c:manualLayout>
              </c:layout>
              <c:tx>
                <c:rich>
                  <a:bodyPr/>
                  <a:lstStyle/>
                  <a:p>
                    <a:fld id="{1B0B540E-46D6-467C-8B0B-A66A38329F8F}" type="PERCENTAGE">
                      <a:rPr lang="en-US" baseline="0" smtClean="0"/>
                      <a:pPr/>
                      <a:t>[POURCENTAGE]</a:t>
                    </a:fld>
                    <a:endParaRPr lang="fr-FR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21A3-4573-8DC5-0AC873749F4B}"/>
                </c:ext>
              </c:extLst>
            </c:dLbl>
            <c:dLbl>
              <c:idx val="6"/>
              <c:layout>
                <c:manualLayout>
                  <c:x val="3.1109106097983862E-2"/>
                  <c:y val="4.7778254990853405E-2"/>
                </c:manualLayout>
              </c:layout>
              <c:tx>
                <c:rich>
                  <a:bodyPr/>
                  <a:lstStyle/>
                  <a:p>
                    <a:fld id="{E712A0E6-48B2-451B-99AD-CCC3AC768D33}" type="PERCENTAGE">
                      <a:rPr lang="en-US" baseline="0" smtClean="0"/>
                      <a:pPr/>
                      <a:t>[POURCENTAGE]</a:t>
                    </a:fld>
                    <a:endParaRPr lang="fr-FR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21A3-4573-8DC5-0AC873749F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FFFF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Feuil1!$A$2:$A$8</c:f>
              <c:strCache>
                <c:ptCount val="7"/>
                <c:pt idx="0">
                  <c:v>Ica ++</c:v>
                </c:pt>
                <c:pt idx="1">
                  <c:v>IEC</c:v>
                </c:pt>
                <c:pt idx="2">
                  <c:v>THIASIDIQUES</c:v>
                </c:pt>
                <c:pt idx="3">
                  <c:v>BB</c:v>
                </c:pt>
                <c:pt idx="4">
                  <c:v>ALDACTONE </c:v>
                </c:pt>
                <c:pt idx="5">
                  <c:v>DIURETIQUE ANSE</c:v>
                </c:pt>
                <c:pt idx="6">
                  <c:v>ARA II</c:v>
                </c:pt>
              </c:strCache>
            </c:strRef>
          </c:cat>
          <c:val>
            <c:numRef>
              <c:f>Feuil1!$B$2:$B$8</c:f>
              <c:numCache>
                <c:formatCode>General</c:formatCode>
                <c:ptCount val="7"/>
                <c:pt idx="0">
                  <c:v>6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1A3-4573-8DC5-0AC873749F4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687717065669818"/>
          <c:y val="1.9850710150592877E-3"/>
          <c:w val="0.30807238913349416"/>
          <c:h val="0.99447959914101658"/>
        </c:manualLayout>
      </c:layout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FR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9A995-2E99-4248-819F-4178E4E144B1}" type="datetimeFigureOut">
              <a:rPr lang="en-US" smtClean="0"/>
              <a:pPr/>
              <a:t>10/27/2021</a:t>
            </a:fld>
            <a:endParaRPr lang="en-US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AD7AB-9519-45C5-B674-7D7953C8B38F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138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51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25E6B9E-AE78-4F33-8ED8-8FBFC80575E4}" type="slidenum">
              <a:rPr lang="fr-FR" smtClean="0"/>
              <a:pPr eaLnBrk="1" hangingPunct="1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0965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AD7AB-9519-45C5-B674-7D7953C8B38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16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6AD7AB-9519-45C5-B674-7D7953C8B38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904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6AD7AB-9519-45C5-B674-7D7953C8B38F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521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6DA7-F240-458B-A037-7F6987F5F8AB}" type="datetimeFigureOut">
              <a:rPr lang="en-US" smtClean="0"/>
              <a:pPr/>
              <a:t>10/27/2021</a:t>
            </a:fld>
            <a:endParaRPr lang="en-US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F2FCC8C-1047-4990-9397-7ED00A2DDFC2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6DA7-F240-458B-A037-7F6987F5F8AB}" type="datetimeFigureOut">
              <a:rPr lang="en-US" smtClean="0"/>
              <a:pPr/>
              <a:t>10/27/2021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CC8C-1047-4990-9397-7ED00A2DDFC2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6DA7-F240-458B-A037-7F6987F5F8AB}" type="datetimeFigureOut">
              <a:rPr lang="en-US" smtClean="0"/>
              <a:pPr/>
              <a:t>10/27/2021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CC8C-1047-4990-9397-7ED00A2DDFC2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6DA7-F240-458B-A037-7F6987F5F8AB}" type="datetimeFigureOut">
              <a:rPr lang="en-US" smtClean="0"/>
              <a:pPr/>
              <a:t>10/27/2021</a:t>
            </a:fld>
            <a:endParaRPr lang="en-US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F2FCC8C-1047-4990-9397-7ED00A2DDFC2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6DA7-F240-458B-A037-7F6987F5F8AB}" type="datetimeFigureOut">
              <a:rPr lang="en-US" smtClean="0"/>
              <a:pPr/>
              <a:t>10/27/2021</a:t>
            </a:fld>
            <a:endParaRPr lang="en-US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CC8C-1047-4990-9397-7ED00A2DDFC2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6DA7-F240-458B-A037-7F6987F5F8AB}" type="datetimeFigureOut">
              <a:rPr lang="en-US" smtClean="0"/>
              <a:pPr/>
              <a:t>10/27/2021</a:t>
            </a:fld>
            <a:endParaRPr lang="en-US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CC8C-1047-4990-9397-7ED00A2DDFC2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6DA7-F240-458B-A037-7F6987F5F8AB}" type="datetimeFigureOut">
              <a:rPr lang="en-US" smtClean="0"/>
              <a:pPr/>
              <a:t>10/27/2021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F2FCC8C-1047-4990-9397-7ED00A2DDFC2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6DA7-F240-458B-A037-7F6987F5F8AB}" type="datetimeFigureOut">
              <a:rPr lang="en-US" smtClean="0"/>
              <a:pPr/>
              <a:t>10/27/2021</a:t>
            </a:fld>
            <a:endParaRPr lang="en-US" dirty="0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CC8C-1047-4990-9397-7ED00A2DDFC2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6DA7-F240-458B-A037-7F6987F5F8AB}" type="datetimeFigureOut">
              <a:rPr lang="en-US" smtClean="0"/>
              <a:pPr/>
              <a:t>10/27/2021</a:t>
            </a:fld>
            <a:endParaRPr lang="en-US" dirty="0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CC8C-1047-4990-9397-7ED00A2DDFC2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6DA7-F240-458B-A037-7F6987F5F8AB}" type="datetimeFigureOut">
              <a:rPr lang="en-US" smtClean="0"/>
              <a:pPr/>
              <a:t>10/27/2021</a:t>
            </a:fld>
            <a:endParaRPr lang="en-US" dirty="0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CC8C-1047-4990-9397-7ED00A2DDFC2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6DA7-F240-458B-A037-7F6987F5F8AB}" type="datetimeFigureOut">
              <a:rPr lang="en-US" smtClean="0"/>
              <a:pPr/>
              <a:t>10/27/2021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CC8C-1047-4990-9397-7ED00A2DDFC2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7686DA7-F240-458B-A037-7F6987F5F8AB}" type="datetimeFigureOut">
              <a:rPr lang="en-US" smtClean="0"/>
              <a:pPr/>
              <a:t>10/27/2021</a:t>
            </a:fld>
            <a:endParaRPr lang="en-US" dirty="0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F2FCC8C-1047-4990-9397-7ED00A2DDFC2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172200"/>
            <a:ext cx="9144000" cy="444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60194" y="437356"/>
            <a:ext cx="8686800" cy="1922463"/>
          </a:xfrm>
          <a:effectLst/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b="1" cap="none" dirty="0">
                <a:ln w="0"/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Apport de la mesure ambulatoire de la pression artérielle dans la prise en charge de l’hypertendu en cardiologie du CHUYO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-72022" y="5531644"/>
            <a:ext cx="9144000" cy="66595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r-FR" sz="2000" b="1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BENON/KABORE</a:t>
            </a:r>
            <a:r>
              <a:rPr lang="fr-FR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THIAM/TALL, L KAGAMBEGA/ZIO, NV YAMEOGO, J KOLOGO, GRC MILLOGO, P ZABSONRE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D5635F25-18D3-467D-BE20-61FE7B685C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2578" y="2633195"/>
            <a:ext cx="4114800" cy="288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359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sz="4900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METHODOLOGIE</a:t>
            </a:r>
            <a:r>
              <a:rPr lang="fr-FR" sz="5400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(2/4)</a:t>
            </a:r>
            <a:r>
              <a:rPr lang="fr-FR" sz="4900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b="1" cap="none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cap="none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4102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fr-FR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Inclusion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chez qui une MAPA a été indiquée pour évaluation thérapeutique avec caractéristiques: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 âge ≥ 18 ans,  HTA  ≥ 6 mois et traitement en cours et ECG en rythme sinusal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inclusion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Patients ayant bénéficié d’une MAPA durant la période d’étude: pour dépistage HTA ou ramenant moins de 50 mesures valides</a:t>
            </a:r>
          </a:p>
          <a:p>
            <a:pPr marL="0" indent="0">
              <a:lnSpc>
                <a:spcPct val="150000"/>
              </a:lnSpc>
              <a:buNone/>
            </a:pPr>
            <a:endParaRPr lang="fr-F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fr-F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fr-F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361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sz="4900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METHODOLOGIE</a:t>
            </a:r>
            <a:r>
              <a:rPr lang="fr-FR" sz="5400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(3/4)</a:t>
            </a:r>
            <a:r>
              <a:rPr lang="fr-FR" sz="4900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b="1" cap="none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cap="none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34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fr-FR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Matériel d’étude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Moniteur employé:  seul moniteur de marque </a:t>
            </a:r>
            <a:r>
              <a:rPr lang="fr-FR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"MICROLIFE WATCH BP 03"</a:t>
            </a: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un appareil validé par les instances internationales  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Protocole de mise en place+++</a:t>
            </a:r>
          </a:p>
          <a:p>
            <a:pPr marL="0" indent="0">
              <a:lnSpc>
                <a:spcPct val="150000"/>
              </a:lnSpc>
              <a:buNone/>
            </a:pPr>
            <a:endParaRPr lang="fr-F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fr-F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618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sz="4900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METHODOLOGIE</a:t>
            </a:r>
            <a:r>
              <a:rPr lang="fr-FR" sz="5400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(4/4)</a:t>
            </a:r>
            <a:r>
              <a:rPr lang="fr-FR" sz="4900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b="1" cap="none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cap="none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8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fr-FR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 des données</a:t>
            </a:r>
          </a:p>
          <a:p>
            <a:pPr>
              <a:lnSpc>
                <a:spcPct val="150000"/>
              </a:lnSpc>
              <a:buClrTx/>
              <a:buFontTx/>
              <a:buChar char="-"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Données recueillies/questionnaire élaboré</a:t>
            </a:r>
          </a:p>
          <a:p>
            <a:pPr>
              <a:lnSpc>
                <a:spcPct val="150000"/>
              </a:lnSpc>
              <a:buClrTx/>
              <a:buFontTx/>
              <a:buChar char="-"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  des données/module Epi-info 3.5.1 et SPSS Version 17.0 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Test du chi-carré utilisé pour comparer les variables et un seuil de significativité  p &lt; 0,05</a:t>
            </a:r>
          </a:p>
        </p:txBody>
      </p:sp>
    </p:spTree>
    <p:extLst>
      <p:ext uri="{BB962C8B-B14F-4D97-AF65-F5344CB8AC3E}">
        <p14:creationId xmlns:p14="http://schemas.microsoft.com/office/powerpoint/2010/main" val="336379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438400"/>
            <a:ext cx="8610600" cy="1981200"/>
          </a:xfrm>
        </p:spPr>
        <p:txBody>
          <a:bodyPr>
            <a:noAutofit/>
          </a:bodyPr>
          <a:lstStyle/>
          <a:p>
            <a:pPr algn="ctr"/>
            <a:r>
              <a:rPr lang="fr-FR" sz="6600" b="1" cap="none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  <a:endParaRPr lang="en-US" sz="6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762000" y="762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Diagramme des patients</a:t>
            </a:r>
            <a:r>
              <a:rPr lang="fr-FR" sz="28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774" y="1098718"/>
            <a:ext cx="5081225" cy="5606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625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685800"/>
          </a:xfrm>
        </p:spPr>
        <p:txBody>
          <a:bodyPr>
            <a:noAutofit/>
          </a:bodyPr>
          <a:lstStyle/>
          <a:p>
            <a:pPr algn="ctr"/>
            <a:r>
              <a:rPr lang="fr-FR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(1/7)</a:t>
            </a:r>
            <a:endParaRPr lang="fr-FR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57200" y="1371600"/>
            <a:ext cx="7713971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Caractéristiques épidémiologiques des patients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 et sexe</a:t>
            </a:r>
          </a:p>
          <a:p>
            <a:r>
              <a:rPr lang="fr-FR" sz="2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304800" y="2209800"/>
            <a:ext cx="8686800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Tx/>
              <a:buNone/>
            </a:pP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Age moyen: </a:t>
            </a: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52,32 ± 11,72 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 (24 et 77)</a:t>
            </a:r>
          </a:p>
          <a:p>
            <a:pPr>
              <a:buClrTx/>
              <a:buFontTx/>
              <a:buChar char="-"/>
            </a:pP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Sexe féminin: </a:t>
            </a:r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65,1%</a:t>
            </a: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la population </a:t>
            </a:r>
          </a:p>
          <a:p>
            <a:pPr>
              <a:buClrTx/>
              <a:buFontTx/>
              <a:buChar char="-"/>
            </a:pP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Sex-ratio était de </a:t>
            </a: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0,53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0572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ctr"/>
            <a:r>
              <a:rPr lang="fr-FR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RESULTATS(2/7)</a:t>
            </a:r>
            <a:endParaRPr lang="fr-FR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66819" y="1295400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2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540372"/>
            <a:ext cx="8458200" cy="324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Profil des patients à la MAPA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Données physiologiques: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31 % de «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nocturne »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Variabilité tensionnelle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importante et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fr-F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Surge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matinal » ou remontée matinale: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plus de 2/3 hypertendus non contrôlés  </a:t>
            </a:r>
          </a:p>
        </p:txBody>
      </p:sp>
    </p:spTree>
    <p:extLst>
      <p:ext uri="{BB962C8B-B14F-4D97-AF65-F5344CB8AC3E}">
        <p14:creationId xmlns:p14="http://schemas.microsoft.com/office/powerpoint/2010/main" val="3549809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ctr"/>
            <a:r>
              <a:rPr lang="fr-FR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RESULTATS(3/7)</a:t>
            </a:r>
            <a:endParaRPr lang="fr-FR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66819" y="1295400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2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3851" y="838200"/>
            <a:ext cx="8458200" cy="6478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Profil des patients à la MAPA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Effet blouse blanche « surajouté » :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21,7 % versus 65 % au cabinet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Excès de contrôle: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12%  des cas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hypotension artérielle: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19,3% des cas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Résistance au traitement: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23% versus 36 %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RCV évalué par la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pression pulsée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22 % des cas : PP ≥ 60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mmHg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220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ctr"/>
            <a:r>
              <a:rPr lang="fr-FR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  <a:endParaRPr lang="fr-FR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66819" y="1295400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2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164134"/>
            <a:ext cx="8686799" cy="324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Taux de concordance: </a:t>
            </a:r>
            <a:r>
              <a:rPr lang="fr-FR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0,58 (</a:t>
            </a:r>
            <a:r>
              <a:rPr lang="fr-FR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= 0,10)</a:t>
            </a:r>
            <a:r>
              <a:rPr lang="fr-FR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 65 patients non contrôlés au cabinet, 36 patients l’étaient en MAPA. </a:t>
            </a:r>
            <a:endParaRPr lang="fr-FR" sz="2800" b="1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547779"/>
              </p:ext>
            </p:extLst>
          </p:nvPr>
        </p:nvGraphicFramePr>
        <p:xfrm>
          <a:off x="1143000" y="3490210"/>
          <a:ext cx="6858000" cy="3124200"/>
        </p:xfrm>
        <a:graphic>
          <a:graphicData uri="http://schemas.openxmlformats.org/drawingml/2006/table">
            <a:tbl>
              <a:tblPr firstRow="1" firstCol="1" bandRow="1"/>
              <a:tblGrid>
                <a:gridCol w="2925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0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2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484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DONNEES CLINIQUES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DONNEES MAPA</a:t>
                      </a:r>
                      <a:endParaRPr lang="fr-FR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fr-FR" sz="20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Contrôlé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fr-FR" sz="20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Contrôlé</a:t>
                      </a:r>
                      <a:endParaRPr lang="fr-FR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fr-FR" sz="20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fr-FR" sz="20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 Contrôlé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fr-FR" sz="2000" b="1" i="1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fr-FR" sz="2000" b="1" i="1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fr-FR" sz="2000" b="1" i="1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fr-FR" sz="2000" b="1" i="1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fr-FR" sz="2000" b="1" i="1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fr-FR" sz="2000" b="1" i="1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fr-FR" sz="20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Contrôlé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fr-F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fr-FR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fr-F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fr-FR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fr-F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fr-FR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fr-FR" sz="20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fr-F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fr-FR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  <a:tabLst>
                          <a:tab pos="127000" algn="l"/>
                          <a:tab pos="257175" algn="ctr"/>
                        </a:tabLst>
                      </a:pPr>
                      <a:r>
                        <a:rPr lang="fr-FR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	83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677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ctr"/>
            <a:r>
              <a:rPr lang="fr-FR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  <a:endParaRPr lang="fr-FR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66819" y="1295400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2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164134"/>
            <a:ext cx="8686799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Facteurs de mauvais contrôle tensionnel </a:t>
            </a:r>
          </a:p>
          <a:p>
            <a:pPr>
              <a:lnSpc>
                <a:spcPct val="150000"/>
              </a:lnSpc>
            </a:pP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72BD3CB4-273C-460C-BC00-6180242D8E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299748"/>
              </p:ext>
            </p:extLst>
          </p:nvPr>
        </p:nvGraphicFramePr>
        <p:xfrm>
          <a:off x="304800" y="2054610"/>
          <a:ext cx="8229600" cy="46634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1613">
                  <a:extLst>
                    <a:ext uri="{9D8B030D-6E8A-4147-A177-3AD203B41FA5}">
                      <a16:colId xmlns:a16="http://schemas.microsoft.com/office/drawing/2014/main" val="3330078825"/>
                    </a:ext>
                  </a:extLst>
                </a:gridCol>
                <a:gridCol w="1894788">
                  <a:extLst>
                    <a:ext uri="{9D8B030D-6E8A-4147-A177-3AD203B41FA5}">
                      <a16:colId xmlns:a16="http://schemas.microsoft.com/office/drawing/2014/main" val="1515523735"/>
                    </a:ext>
                  </a:extLst>
                </a:gridCol>
                <a:gridCol w="2743199">
                  <a:extLst>
                    <a:ext uri="{9D8B030D-6E8A-4147-A177-3AD203B41FA5}">
                      <a16:colId xmlns:a16="http://schemas.microsoft.com/office/drawing/2014/main" val="1256102965"/>
                    </a:ext>
                  </a:extLst>
                </a:gridCol>
              </a:tblGrid>
              <a:tr h="294640">
                <a:tc rowSpan="2"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FACTEURS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ANALYSE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78468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UNIVARIEE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MULTIVARIEE</a:t>
                      </a:r>
                    </a:p>
                  </a:txBody>
                  <a:tcPr>
                    <a:lnL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345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Sexe masculin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= 0,021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= 0,011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04185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Inobservance thérapeutique</a:t>
                      </a: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= 0,02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376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Variabilité tensionnelle importante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= 0,00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= 0,035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376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Surge</a:t>
                      </a:r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matinal </a:t>
                      </a:r>
                      <a:r>
                        <a:rPr lang="fr-FR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= 0,013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633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Pression pulsée ≥ 60 </a:t>
                      </a:r>
                      <a:r>
                        <a:rPr lang="fr-FR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mmHg</a:t>
                      </a:r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= 0,00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= 0,010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513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091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fr-FR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en-US" b="1" cap="none" spc="50" dirty="0">
              <a:ln w="11430"/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638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OBJECTIFS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METHODOLOGIE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RESULTATS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fr-F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fr-F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fr-F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ctr"/>
            <a:r>
              <a:rPr lang="fr-FR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(6/7)</a:t>
            </a:r>
            <a:endParaRPr lang="fr-FR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66819" y="1295400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2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164134"/>
            <a:ext cx="8686799" cy="324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Escalade thérapeutique après MAPA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Renforcement des MHD: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41% des cas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Augmentation du nombre de classes anti-HTA :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23%</a:t>
            </a:r>
          </a:p>
          <a:p>
            <a:pPr>
              <a:lnSpc>
                <a:spcPct val="150000"/>
              </a:lnSpc>
            </a:pP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Recommandations: association fixes d’emblée</a:t>
            </a:r>
          </a:p>
          <a:p>
            <a:pPr>
              <a:lnSpc>
                <a:spcPct val="150000"/>
              </a:lnSpc>
            </a:pPr>
            <a:endParaRPr lang="fr-FR" sz="2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FD86271F-B172-4B8A-9F35-9D56C36699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8725717"/>
              </p:ext>
            </p:extLst>
          </p:nvPr>
        </p:nvGraphicFramePr>
        <p:xfrm>
          <a:off x="751550" y="4044399"/>
          <a:ext cx="7543800" cy="2686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8211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ctr"/>
            <a:r>
              <a:rPr lang="fr-FR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(7/7)</a:t>
            </a:r>
            <a:endParaRPr lang="fr-FR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66819" y="1295400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2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164134"/>
            <a:ext cx="8686799" cy="4539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Escalade thérapeutique après MAPA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Nécessité anxiolytiques/somnifères :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11% des cas                          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Réduction doses et nombre de classes: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7 % des cas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 des horaires de prises: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2,4 % des cas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changement de classes :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3,6 % des cas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Objectifs après enregistrement </a:t>
            </a:r>
          </a:p>
          <a:p>
            <a:pPr>
              <a:lnSpc>
                <a:spcPct val="150000"/>
              </a:lnSpc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évaluation clinique post-MAPA    </a:t>
            </a:r>
            <a:r>
              <a:rPr lang="fr-FR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        67% des cas</a:t>
            </a:r>
          </a:p>
        </p:txBody>
      </p:sp>
      <p:sp>
        <p:nvSpPr>
          <p:cNvPr id="10" name="Flèche droite 3">
            <a:extLst>
              <a:ext uri="{FF2B5EF4-FFF2-40B4-BE49-F238E27FC236}">
                <a16:creationId xmlns:a16="http://schemas.microsoft.com/office/drawing/2014/main" id="{9542EE4C-2DCC-4EC8-AA2F-6990D125668F}"/>
              </a:ext>
            </a:extLst>
          </p:cNvPr>
          <p:cNvSpPr/>
          <p:nvPr/>
        </p:nvSpPr>
        <p:spPr>
          <a:xfrm flipV="1">
            <a:off x="5791200" y="5334000"/>
            <a:ext cx="304800" cy="4571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7474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fr-FR" sz="4400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COMMENTAIRE (1/8)</a:t>
            </a:r>
            <a:endParaRPr lang="en-US" sz="4400" b="1" cap="none" spc="50" dirty="0">
              <a:ln w="11430"/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953000"/>
          </a:xfrm>
        </p:spPr>
        <p:txBody>
          <a:bodyPr>
            <a:normAutofit/>
          </a:bodyPr>
          <a:lstStyle/>
          <a:p>
            <a:pPr marL="0" lvl="1" indent="0">
              <a:lnSpc>
                <a:spcPct val="150000"/>
              </a:lnSpc>
              <a:buNone/>
            </a:pPr>
            <a:r>
              <a:rPr lang="fr-FR" sz="2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Limites et biais de l’étude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fr-FR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Notre étude a connu des limites parmi lesquelles nous pouvons noter :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fr-FR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précarité des moyens techniques. En effet nous disposions d’</a:t>
            </a:r>
            <a:r>
              <a:rPr lang="fr-FR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seul appareil. </a:t>
            </a:r>
            <a:r>
              <a:rPr lang="fr-FR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 qui a eu pour conséquence :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fr-FR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la limitation des patients inclus 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fr-FR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l’absence de réalisation de MAPA de contrôle</a:t>
            </a:r>
          </a:p>
          <a:p>
            <a:pPr marL="0" lvl="1" indent="0">
              <a:lnSpc>
                <a:spcPct val="150000"/>
              </a:lnSpc>
              <a:buNone/>
            </a:pPr>
            <a:endParaRPr lang="fr-FR" sz="2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lnSpc>
                <a:spcPct val="150000"/>
              </a:lnSpc>
              <a:buNone/>
            </a:pPr>
            <a:endParaRPr lang="fr-FR" sz="2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ctr"/>
            <a:r>
              <a:rPr lang="fr-FR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COMMENTAIRE (2/8)</a:t>
            </a:r>
            <a:endParaRPr lang="fr-FR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66819" y="1295400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2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6211" y="987422"/>
            <a:ext cx="8572500" cy="583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Profil des patients à la MAPA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MAPA véritable outil de sélection des patients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fr-F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</a:t>
            </a: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nocturne» faible 31%: Constat séries+++ intérêt de l’évaluation des périodes de sommeil chez tout hypertendu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Variabilité TA importante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fr-F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Surge</a:t>
            </a: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matinal »  </a:t>
            </a:r>
          </a:p>
          <a:p>
            <a:pPr>
              <a:lnSpc>
                <a:spcPct val="150000"/>
              </a:lnSpc>
            </a:pP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décrite par +++séries car permettant d’évaluer la charge </a:t>
            </a:r>
            <a:r>
              <a:rPr lang="fr-F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pressive</a:t>
            </a: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réelle.</a:t>
            </a:r>
          </a:p>
        </p:txBody>
      </p:sp>
    </p:spTree>
    <p:extLst>
      <p:ext uri="{BB962C8B-B14F-4D97-AF65-F5344CB8AC3E}">
        <p14:creationId xmlns:p14="http://schemas.microsoft.com/office/powerpoint/2010/main" val="1482246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ctr"/>
            <a:r>
              <a:rPr lang="fr-FR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COMMENTAIRE(3/8)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66819" y="1295400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2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9100" y="1101777"/>
            <a:ext cx="8458200" cy="4539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Profil des patients à la MAPA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HTA BB: 21,7 % versus 65 % au cabinet: féminin?</a:t>
            </a:r>
          </a:p>
          <a:p>
            <a:pPr>
              <a:lnSpc>
                <a:spcPct val="150000"/>
              </a:lnSpc>
            </a:pP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Sélection profil indispensable car incidence sur la PEC   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Excès de contrôle et hypoTA 19,3% cas: ces excès</a:t>
            </a:r>
          </a:p>
          <a:p>
            <a:pPr>
              <a:lnSpc>
                <a:spcPct val="150000"/>
              </a:lnSpc>
            </a:pP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étant souvent asymptomatiques au cabinet. Il leur faut donc une évaluation afin d’adapter la PEC.</a:t>
            </a:r>
          </a:p>
          <a:p>
            <a:pPr>
              <a:lnSpc>
                <a:spcPct val="150000"/>
              </a:lnSpc>
            </a:pPr>
            <a:endParaRPr lang="fr-FR" sz="2800" b="1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6860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ctr"/>
            <a:r>
              <a:rPr lang="fr-FR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COMMENTAIRE(4/8)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66819" y="1295400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2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9100" y="1823628"/>
            <a:ext cx="8458200" cy="4539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Profil des patients à la MAPA</a:t>
            </a:r>
            <a:endParaRPr lang="fr-F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Résistance au traitement: 23% versus 36 %</a:t>
            </a:r>
          </a:p>
          <a:p>
            <a:pPr>
              <a:lnSpc>
                <a:spcPct val="150000"/>
              </a:lnSpc>
            </a:pP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L’excès de sélection de ce profil au cabinet rend compte des excès de traitement.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RCV évalué par la pression pulsée: 22 % des cas : PP ≥ 60 </a:t>
            </a:r>
            <a:r>
              <a:rPr lang="fr-F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mmHg</a:t>
            </a: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Intérêt surtout pour le patient diabétique</a:t>
            </a:r>
          </a:p>
          <a:p>
            <a:pPr>
              <a:lnSpc>
                <a:spcPct val="150000"/>
              </a:lnSpc>
            </a:pPr>
            <a:endParaRPr lang="fr-FR" sz="2800" b="1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7620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ctr"/>
            <a:r>
              <a:rPr lang="fr-FR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COMMENTAIRE (5/8)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66819" y="1295400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2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295400"/>
            <a:ext cx="8686799" cy="3892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Taux de concordance Cabinet/MAPA: 0,58 (p = 0,10) </a:t>
            </a:r>
          </a:p>
          <a:p>
            <a:pPr>
              <a:lnSpc>
                <a:spcPct val="150000"/>
              </a:lnSpc>
            </a:pPr>
            <a:endParaRPr lang="fr-FR" sz="2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MAPA: mieux cerner le niveau réel de la PA et écarter la « réaction d’alerte ».</a:t>
            </a:r>
          </a:p>
          <a:p>
            <a:pPr>
              <a:lnSpc>
                <a:spcPct val="150000"/>
              </a:lnSpc>
            </a:pP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 non significatif suggérant que ces 2 méthodes soient de puissance différente mais complémentaires</a:t>
            </a:r>
          </a:p>
        </p:txBody>
      </p:sp>
    </p:spTree>
    <p:extLst>
      <p:ext uri="{BB962C8B-B14F-4D97-AF65-F5344CB8AC3E}">
        <p14:creationId xmlns:p14="http://schemas.microsoft.com/office/powerpoint/2010/main" val="11639151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ctr"/>
            <a:r>
              <a:rPr lang="fr-FR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COMMENTAIRE (6/8)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66819" y="1295400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2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101777"/>
            <a:ext cx="8686799" cy="324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Facteurs de mauvais contrôle tensionnel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Sexe masculin: facteur de mauvais contrôle TA dans notre contexte: dédramatisation de la maladie?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Inobservance thérapeutique/précarité économique: caractéristique de nos séries noires africaines. </a:t>
            </a:r>
          </a:p>
        </p:txBody>
      </p:sp>
    </p:spTree>
    <p:extLst>
      <p:ext uri="{BB962C8B-B14F-4D97-AF65-F5344CB8AC3E}">
        <p14:creationId xmlns:p14="http://schemas.microsoft.com/office/powerpoint/2010/main" val="647802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ctr"/>
            <a:r>
              <a:rPr lang="fr-FR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COMMENTAIRE (7/8)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66819" y="1295400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2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101777"/>
            <a:ext cx="8686799" cy="5185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Facteurs de mauvais contrôle tensionnel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Variabilité TA importante = </a:t>
            </a:r>
            <a:r>
              <a:rPr lang="fr-F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corrélée à l’AOC </a:t>
            </a: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complications </a:t>
            </a:r>
            <a:r>
              <a:rPr lang="fr-F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facteur prédictif indépendant de mortalité CV</a:t>
            </a: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Etude japonaise </a:t>
            </a:r>
            <a:r>
              <a:rPr lang="fr-F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Ohasama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fr-F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Surge</a:t>
            </a: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matinal»: </a:t>
            </a:r>
            <a:r>
              <a:rPr lang="fr-F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corrélé survenue AVC  et IDM </a:t>
            </a: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doit être scrupuleusement  recherché afin d’en assurer une bonne couverture anti hypertensive.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r-F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9333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fr-FR" sz="4400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COMMENTAIRE (8/8)</a:t>
            </a:r>
            <a:endParaRPr lang="en-US" sz="4400" b="1" cap="none" spc="50" dirty="0">
              <a:ln w="11430"/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371599"/>
            <a:ext cx="8686800" cy="4419601"/>
          </a:xfrm>
        </p:spPr>
        <p:txBody>
          <a:bodyPr>
            <a:noAutofit/>
          </a:bodyPr>
          <a:lstStyle/>
          <a:p>
            <a:pPr marL="0" lvl="1" indent="0">
              <a:lnSpc>
                <a:spcPct val="150000"/>
              </a:lnSpc>
              <a:buNone/>
            </a:pPr>
            <a:r>
              <a:rPr lang="fr-FR" sz="2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Niveau de contrôle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évaluation clinique post-MAPA    22         67% des cas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fr-FR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Reflète l’importance des modifications et leur impact sur le suivi de l’hypertendu</a:t>
            </a:r>
            <a:r>
              <a:rPr lang="fr-FR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lvl="1" indent="0">
              <a:lnSpc>
                <a:spcPct val="150000"/>
              </a:lnSpc>
              <a:buNone/>
            </a:pPr>
            <a:endParaRPr lang="fr-F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lnSpc>
                <a:spcPct val="150000"/>
              </a:lnSpc>
              <a:buNone/>
            </a:pPr>
            <a:endParaRPr lang="fr-F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lnSpc>
                <a:spcPct val="150000"/>
              </a:lnSpc>
              <a:buNone/>
            </a:pPr>
            <a:endParaRPr lang="fr-F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lnSpc>
                <a:spcPct val="150000"/>
              </a:lnSpc>
              <a:buNone/>
            </a:pPr>
            <a:endParaRPr lang="fr-F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10FC85EF-288F-4888-8944-E13EB23B8694}"/>
              </a:ext>
            </a:extLst>
          </p:cNvPr>
          <p:cNvSpPr/>
          <p:nvPr/>
        </p:nvSpPr>
        <p:spPr>
          <a:xfrm>
            <a:off x="5410200" y="2362200"/>
            <a:ext cx="457200" cy="103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467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3048000"/>
            <a:ext cx="8229600" cy="16002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fr-FR" sz="6600" b="1" cap="none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6600" b="1" cap="none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br>
              <a:rPr lang="en-US" sz="4400" b="1" cap="none" dirty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1" cap="none" dirty="0">
              <a:ln w="11430"/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304800" y="1554162"/>
            <a:ext cx="6843540" cy="25299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endParaRPr lang="fr-FR" sz="7200" b="1" dirty="0">
              <a:solidFill>
                <a:srgbClr val="7030A0"/>
              </a:solidFill>
              <a:latin typeface="Cambria" pitchFamily="18" charset="0"/>
            </a:endParaRPr>
          </a:p>
          <a:p>
            <a:pPr algn="ctr">
              <a:buNone/>
            </a:pPr>
            <a:r>
              <a:rPr lang="fr-FR" sz="7200" b="1" dirty="0">
                <a:solidFill>
                  <a:srgbClr val="7030A0"/>
                </a:solidFill>
                <a:latin typeface="Cambria" pitchFamily="18" charset="0"/>
              </a:rPr>
              <a:t>		</a:t>
            </a:r>
            <a:r>
              <a:rPr lang="fr-FR" sz="6600" b="1" dirty="0">
                <a:ln w="11430"/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CONCLUSION</a:t>
            </a:r>
            <a:endParaRPr lang="en-US" sz="6600" b="1" dirty="0">
              <a:ln w="11430"/>
              <a:solidFill>
                <a:srgbClr val="0070C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fr-FR" sz="4400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r>
              <a:rPr lang="fr-FR" sz="4400" b="1" cap="none" spc="50" dirty="0">
                <a:ln w="11430"/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6388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-Bienfaits MAPA exaltés par de +++ sociétés savantes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Nous avons donc  initié ce travail dans le même but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Cette étude met </a:t>
            </a:r>
            <a:r>
              <a:rPr lang="fr-FR"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FR"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vidence  </a:t>
            </a: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nécessité incontournable de cet outil  dans la pec des hypertendus  notre contexte et pose par ailleurs la problématique de son coût de réalisation élevé.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fr-FR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fr-FR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3535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420624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6600" b="1" dirty="0">
                <a:ln w="11430"/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MERCI DE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2966626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838200"/>
          </a:xfrm>
          <a:effectLst/>
        </p:spPr>
        <p:txBody>
          <a:bodyPr/>
          <a:lstStyle/>
          <a:p>
            <a:pPr algn="ctr"/>
            <a:r>
              <a:rPr lang="fr-FR" sz="4400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r>
              <a:rPr lang="fr-FR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400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(1/2)</a:t>
            </a:r>
            <a:endParaRPr lang="en-US" sz="4400" b="1" cap="none" spc="50" dirty="0">
              <a:ln w="11430"/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83" y="1066800"/>
            <a:ext cx="9144000" cy="5486400"/>
          </a:xfrm>
          <a:effectLst/>
        </p:spPr>
        <p:txBody>
          <a:bodyPr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L’hypertension artérielle (HTA) = </a:t>
            </a: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défi sanitaire au plan mondial </a:t>
            </a:r>
            <a:endParaRPr lang="fr-FR" sz="2800" b="1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HTA: 03/10 soit </a:t>
            </a:r>
            <a:r>
              <a:rPr lang="fr-FR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1,8 milliards de personnes dans le monde </a:t>
            </a: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17,9 millions de décès par an .</a:t>
            </a:r>
          </a:p>
          <a:p>
            <a:pPr algn="just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 BF: Enquête STEPS de 2018: 24,8% milieu urbain </a:t>
            </a:r>
          </a:p>
          <a:p>
            <a:pPr algn="just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fr-FR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Journée mondiale de l’HTA 2021/SOCARB:  </a:t>
            </a: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Prévalence </a:t>
            </a:r>
            <a:r>
              <a:rPr lang="fr-FR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34,3 %  [33 ; 36]</a:t>
            </a: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soit environ 1/3 de la population dépistée.</a:t>
            </a:r>
          </a:p>
          <a:p>
            <a:pPr algn="just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endParaRPr lang="fr-F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endParaRPr lang="fr-F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endParaRPr lang="fr-F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Tx/>
              <a:buNone/>
            </a:pPr>
            <a:endParaRPr lang="fr-F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endParaRPr lang="fr-F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fr-F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Clr>
                <a:srgbClr val="00B0F0"/>
              </a:buClr>
              <a:buNone/>
            </a:pPr>
            <a:endParaRPr lang="fr-F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838200"/>
          </a:xfrm>
          <a:effectLst/>
        </p:spPr>
        <p:txBody>
          <a:bodyPr/>
          <a:lstStyle/>
          <a:p>
            <a:pPr algn="ctr"/>
            <a:r>
              <a:rPr lang="fr-FR" sz="4400" b="1" cap="none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r>
              <a:rPr lang="fr-FR" b="1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400" b="1" cap="none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(2/2)</a:t>
            </a:r>
            <a:endParaRPr lang="en-US" sz="44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7918" y="1295400"/>
            <a:ext cx="8915400" cy="5333999"/>
          </a:xfrm>
          <a:effectLst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Dans un tel contexte : </a:t>
            </a:r>
            <a:r>
              <a:rPr lang="fr-FR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actions urgentes +++ Dépistage et PEC adéquats </a:t>
            </a: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ESC 2018 recommande les mesures hors milieu médical AMT et  MAPA).</a:t>
            </a:r>
          </a:p>
          <a:p>
            <a:pPr algn="just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fr-FR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Afrique : études          intérêt de la MAPA</a:t>
            </a:r>
          </a:p>
          <a:p>
            <a:pPr algn="just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fr-FR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BF : peu ou pas de travaux</a:t>
            </a:r>
          </a:p>
          <a:p>
            <a:pPr algn="just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fr-FR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C’est ce qui a motivé cette étude dont l’OG était de décrire l’apport de la MAPA dans la PEC des hypertendus en consultation externe de Cardiologie.</a:t>
            </a:r>
          </a:p>
          <a:p>
            <a:pPr algn="just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endParaRPr lang="fr-FR" sz="2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endParaRPr lang="fr-FR" sz="2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Tx/>
              <a:buNone/>
            </a:pPr>
            <a:endParaRPr lang="fr-F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endParaRPr lang="fr-F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DAE9D35-B000-4BE3-AF1F-0DF1B220B8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3429000"/>
            <a:ext cx="640135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396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14300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fr-FR" sz="6600" b="1" cap="none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6600" b="1" cap="none" dirty="0">
                <a:ln w="1143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OBJECTIFS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838200"/>
          </a:xfrm>
        </p:spPr>
        <p:txBody>
          <a:bodyPr/>
          <a:lstStyle/>
          <a:p>
            <a:pPr algn="ctr"/>
            <a:r>
              <a:rPr lang="fr-FR" sz="4400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OBJECTIFS</a:t>
            </a:r>
            <a:r>
              <a:rPr lang="fr-FR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b="1" cap="none" spc="50" dirty="0">
              <a:ln w="11430"/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4321" y="914400"/>
            <a:ext cx="8686800" cy="58674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sz="26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OBJECTIFS SPECIFIQUES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 Déterminer les caractéristiques épidémiologiques des patients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 Décrire les caractéristiques  à la MAPA des patients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 Evaluer le niveau de contrôle tensionnel après MAPA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 Déterminer les facteurs de mauvais contrôle tensionnel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  Préciser les différentes modifications thérapeutiques suscitées par les données de la MAPA</a:t>
            </a:r>
          </a:p>
          <a:p>
            <a:pPr marL="0" indent="0">
              <a:lnSpc>
                <a:spcPct val="150000"/>
              </a:lnSpc>
              <a:buNone/>
            </a:pPr>
            <a:endParaRPr lang="fr-F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986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fr-FR" sz="6600" b="1" cap="none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METHODOLOGIE</a:t>
            </a:r>
            <a:endParaRPr lang="en-US" sz="6600" b="1" cap="none" dirty="0">
              <a:ln w="11430"/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sz="4900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METHODOLOGIE</a:t>
            </a:r>
            <a:r>
              <a:rPr lang="fr-FR" sz="5400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(1/4)</a:t>
            </a:r>
            <a:r>
              <a:rPr lang="fr-FR" sz="4900" b="1" cap="none" spc="50" dirty="0">
                <a:ln w="1143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b="1" cap="none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</a:br>
            <a:endParaRPr lang="en-US" b="1" cap="none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2578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fr-FR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et Période:</a:t>
            </a:r>
            <a:r>
              <a:rPr lang="fr-FR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 s’est agi d’une étude transversale de 10 mois: du 1er Aout 2014 au 30  juin 2015</a:t>
            </a:r>
          </a:p>
          <a:p>
            <a:pPr algn="just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fr-FR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Cadre :</a:t>
            </a:r>
            <a:r>
              <a:rPr lang="fr-FR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CHU-YO ; Service de cardiologie  </a:t>
            </a:r>
          </a:p>
          <a:p>
            <a:pPr algn="just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fr-FR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Population d’étude </a:t>
            </a:r>
            <a:r>
              <a:rPr lang="fr-FR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Notre étude a porté sur les adultes hypertendus en consultation de cardiologie du CHU-YO.</a:t>
            </a:r>
            <a:endParaRPr lang="fr-F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fr-F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1278</Words>
  <Application>Microsoft Office PowerPoint</Application>
  <PresentationFormat>Affichage à l'écran (4:3)</PresentationFormat>
  <Paragraphs>191</Paragraphs>
  <Slides>32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41" baseType="lpstr">
      <vt:lpstr>Arial</vt:lpstr>
      <vt:lpstr>Calibri</vt:lpstr>
      <vt:lpstr>Cambria</vt:lpstr>
      <vt:lpstr>Franklin Gothic Book</vt:lpstr>
      <vt:lpstr>Franklin Gothic Medium</vt:lpstr>
      <vt:lpstr>Times New Roman</vt:lpstr>
      <vt:lpstr>Wingdings</vt:lpstr>
      <vt:lpstr>Wingdings 2</vt:lpstr>
      <vt:lpstr>Promenade</vt:lpstr>
      <vt:lpstr>Apport de la mesure ambulatoire de la pression artérielle dans la prise en charge de l’hypertendu en cardiologie du CHUYO</vt:lpstr>
      <vt:lpstr>PLAN</vt:lpstr>
      <vt:lpstr> INTRODUCTION </vt:lpstr>
      <vt:lpstr>INTRODUCTION (1/2)</vt:lpstr>
      <vt:lpstr>INTRODUCTION (2/2)</vt:lpstr>
      <vt:lpstr> OBJECTIFS</vt:lpstr>
      <vt:lpstr>OBJECTIFS </vt:lpstr>
      <vt:lpstr>METHODOLOGIE</vt:lpstr>
      <vt:lpstr>METHODOLOGIE (1/4)  </vt:lpstr>
      <vt:lpstr>METHODOLOGIE (2/4)  </vt:lpstr>
      <vt:lpstr>METHODOLOGIE (3/4)  </vt:lpstr>
      <vt:lpstr>METHODOLOGIE (4/4)  </vt:lpstr>
      <vt:lpstr>RESULTATS</vt:lpstr>
      <vt:lpstr>Présentation PowerPoint</vt:lpstr>
      <vt:lpstr>RESULTATS (1/7)</vt:lpstr>
      <vt:lpstr>RESULTATS(2/7)</vt:lpstr>
      <vt:lpstr>RESULTATS(3/7)</vt:lpstr>
      <vt:lpstr>RESULTATS (4/7)</vt:lpstr>
      <vt:lpstr>RESULTATS (5/7)</vt:lpstr>
      <vt:lpstr>RESULTATS (6/7)</vt:lpstr>
      <vt:lpstr>RESULTATS (7/7)</vt:lpstr>
      <vt:lpstr>COMMENTAIRE (1/8)</vt:lpstr>
      <vt:lpstr>COMMENTAIRE (2/8)</vt:lpstr>
      <vt:lpstr>COMMENTAIRE(3/8)</vt:lpstr>
      <vt:lpstr>COMMENTAIRE(4/8)</vt:lpstr>
      <vt:lpstr>COMMENTAIRE (5/8)</vt:lpstr>
      <vt:lpstr>COMMENTAIRE (6/8)</vt:lpstr>
      <vt:lpstr>COMMENTAIRE (7/8)</vt:lpstr>
      <vt:lpstr>COMMENTAIRE (8/8)</vt:lpstr>
      <vt:lpstr>Présentation PowerPoint</vt:lpstr>
      <vt:lpstr>CONCLUSION    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ZOUNDI T. Christian</dc:creator>
  <cp:lastModifiedBy>Souka Gaston Kabore</cp:lastModifiedBy>
  <cp:revision>996</cp:revision>
  <dcterms:created xsi:type="dcterms:W3CDTF">2011-05-05T12:04:27Z</dcterms:created>
  <dcterms:modified xsi:type="dcterms:W3CDTF">2021-10-27T10:06:53Z</dcterms:modified>
</cp:coreProperties>
</file>