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55" r:id="rId2"/>
    <p:sldId id="258" r:id="rId3"/>
    <p:sldId id="259" r:id="rId4"/>
    <p:sldId id="260" r:id="rId5"/>
    <p:sldId id="389" r:id="rId6"/>
    <p:sldId id="263" r:id="rId7"/>
    <p:sldId id="411" r:id="rId8"/>
    <p:sldId id="267" r:id="rId9"/>
    <p:sldId id="268" r:id="rId10"/>
    <p:sldId id="358" r:id="rId11"/>
    <p:sldId id="484" r:id="rId12"/>
    <p:sldId id="401" r:id="rId13"/>
    <p:sldId id="271" r:id="rId14"/>
    <p:sldId id="408" r:id="rId15"/>
    <p:sldId id="416" r:id="rId16"/>
    <p:sldId id="526" r:id="rId17"/>
    <p:sldId id="527" r:id="rId18"/>
    <p:sldId id="489" r:id="rId19"/>
    <p:sldId id="528" r:id="rId20"/>
    <p:sldId id="492" r:id="rId21"/>
    <p:sldId id="496" r:id="rId22"/>
    <p:sldId id="296" r:id="rId23"/>
    <p:sldId id="531" r:id="rId24"/>
    <p:sldId id="532" r:id="rId25"/>
    <p:sldId id="534" r:id="rId26"/>
    <p:sldId id="536" r:id="rId27"/>
    <p:sldId id="529" r:id="rId28"/>
    <p:sldId id="535" r:id="rId29"/>
    <p:sldId id="502" r:id="rId30"/>
    <p:sldId id="344" r:id="rId31"/>
    <p:sldId id="519" r:id="rId32"/>
    <p:sldId id="45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8" autoAdjust="0"/>
    <p:restoredTop sz="94238" autoAdjust="0"/>
  </p:normalViewPr>
  <p:slideViewPr>
    <p:cSldViewPr>
      <p:cViewPr varScale="1">
        <p:scale>
          <a:sx n="64" d="100"/>
          <a:sy n="64" d="100"/>
        </p:scale>
        <p:origin x="16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9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6912939074105099"/>
          <c:w val="1"/>
          <c:h val="0.8205033007237732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1A3-4573-8DC5-0AC873749F4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21A3-4573-8DC5-0AC873749F4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21A3-4573-8DC5-0AC873749F4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21A3-4573-8DC5-0AC873749F4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21A3-4573-8DC5-0AC873749F4B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21A3-4573-8DC5-0AC873749F4B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21A3-4573-8DC5-0AC873749F4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84619B3-95D6-4FF6-8CEC-286C9E8CDA99}" type="PERCENTAGE">
                      <a:rPr lang="en-US" baseline="0" smtClean="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1A3-4573-8DC5-0AC873749F4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4FEAAF3-D469-4913-B4E9-4664DC83DE0D}" type="PERCENTAGE">
                      <a:rPr lang="en-US" baseline="0" smtClean="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1A3-4573-8DC5-0AC873749F4B}"/>
                </c:ext>
              </c:extLst>
            </c:dLbl>
            <c:dLbl>
              <c:idx val="2"/>
              <c:layout>
                <c:manualLayout>
                  <c:x val="0.11998768122651782"/>
                  <c:y val="-0.1375302632625467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A59C705-6A4E-4CE3-B307-32FF7B31685E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1A3-4573-8DC5-0AC873749F4B}"/>
                </c:ext>
              </c:extLst>
            </c:dLbl>
            <c:dLbl>
              <c:idx val="3"/>
              <c:layout>
                <c:manualLayout>
                  <c:x val="8.2358999270324043E-2"/>
                  <c:y val="0.1092875208780720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7F5266CC-2610-4ADB-B5A5-5E3229EA92C9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1A3-4573-8DC5-0AC873749F4B}"/>
                </c:ext>
              </c:extLst>
            </c:dLbl>
            <c:dLbl>
              <c:idx val="4"/>
              <c:layout>
                <c:manualLayout>
                  <c:x val="6.604231545011853E-2"/>
                  <c:y val="0.11556128211246322"/>
                </c:manualLayout>
              </c:layout>
              <c:tx>
                <c:rich>
                  <a:bodyPr/>
                  <a:lstStyle/>
                  <a:p>
                    <a:fld id="{E04ECDA1-5CD8-4D84-9300-20DED4D1A9C8}" type="PERCENTAGE">
                      <a:rPr lang="en-US" baseline="0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1A3-4573-8DC5-0AC873749F4B}"/>
                </c:ext>
              </c:extLst>
            </c:dLbl>
            <c:dLbl>
              <c:idx val="5"/>
              <c:layout>
                <c:manualLayout>
                  <c:x val="8.7254030507304972E-2"/>
                  <c:y val="0.21605694742702616"/>
                </c:manualLayout>
              </c:layout>
              <c:tx>
                <c:rich>
                  <a:bodyPr/>
                  <a:lstStyle/>
                  <a:p>
                    <a:fld id="{1B0B540E-46D6-467C-8B0B-A66A38329F8F}" type="PERCENTAGE">
                      <a:rPr lang="en-US" baseline="0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1A3-4573-8DC5-0AC873749F4B}"/>
                </c:ext>
              </c:extLst>
            </c:dLbl>
            <c:dLbl>
              <c:idx val="6"/>
              <c:layout>
                <c:manualLayout>
                  <c:x val="3.1109106097983862E-2"/>
                  <c:y val="4.7778254990853405E-2"/>
                </c:manualLayout>
              </c:layout>
              <c:tx>
                <c:rich>
                  <a:bodyPr/>
                  <a:lstStyle/>
                  <a:p>
                    <a:fld id="{E712A0E6-48B2-451B-99AD-CCC3AC768D33}" type="PERCENTAGE">
                      <a:rPr lang="en-US" baseline="0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1A3-4573-8DC5-0AC873749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Ica ++</c:v>
                </c:pt>
                <c:pt idx="1">
                  <c:v>IEC</c:v>
                </c:pt>
                <c:pt idx="2">
                  <c:v>THIASIDIQUES</c:v>
                </c:pt>
                <c:pt idx="3">
                  <c:v>BB</c:v>
                </c:pt>
                <c:pt idx="4">
                  <c:v>ALDACTONE </c:v>
                </c:pt>
                <c:pt idx="5">
                  <c:v>DIURETIQUE ANSE</c:v>
                </c:pt>
                <c:pt idx="6">
                  <c:v>ARA II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1A3-4573-8DC5-0AC873749F4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687717065669818"/>
          <c:y val="1.9850710150592877E-3"/>
          <c:w val="0.30807238913349416"/>
          <c:h val="0.9944795991410165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9A995-2E99-4248-819F-4178E4E144B1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AD7AB-9519-45C5-B674-7D7953C8B38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3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5E6B9E-AE78-4F33-8ED8-8FBFC80575E4}" type="slidenum">
              <a:rPr lang="fr-FR" smtClean="0"/>
              <a:pPr eaLnBrk="1" hangingPunct="1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96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AD7AB-9519-45C5-B674-7D7953C8B3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AD7AB-9519-45C5-B674-7D7953C8B3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0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AD7AB-9519-45C5-B674-7D7953C8B38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2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686DA7-F240-458B-A037-7F6987F5F8AB}" type="datetimeFigureOut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2FCC8C-1047-4990-9397-7ED00A2DDFC2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172200"/>
            <a:ext cx="914400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0194" y="437356"/>
            <a:ext cx="8686800" cy="1922463"/>
          </a:xfrm>
          <a:effectLst/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b="1" cap="none" dirty="0">
                <a:ln w="0"/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Apport de la mesure ambulatoire de la pression artérielle dans la prise en charge de l’hypertendu en cardiologie du CHUYO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72022" y="5531644"/>
            <a:ext cx="9144000" cy="6659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0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BENON/KABORE</a:t>
            </a:r>
            <a:r>
              <a:rPr lang="fr-FR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THIAM/TALL, L KAGAMBEGA/ZIO, NV YAMEOGO, J KOLOGO, GRC MILLOGO, P ZABSONRE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5635F25-18D3-467D-BE20-61FE7B685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578" y="2633195"/>
            <a:ext cx="4114800" cy="288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5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r>
              <a:rPr lang="fr-FR" sz="5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(2/4)</a:t>
            </a:r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cap="none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chez qui une MAPA a été indiquée pour évaluation thérapeutique avec caractéristiques: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 âge ≥ 18 ans,  HTA  ≥ 6 mois et traitement en cours et ECG en rythme sinusal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inclusion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Patients ayant bénéficié d’une MAPA durant la période d’étude: pour dépistage HTA ou ramenant moins de 50 mesures valides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61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r>
              <a:rPr lang="fr-FR" sz="5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(3/4)</a:t>
            </a:r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cap="none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 d’étude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Moniteur employé:  seul moniteur de marque </a:t>
            </a: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"MICROLIFE WATCH BP 03"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un appareil validé par les instances internationales  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Protocole de mise en place+++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1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r>
              <a:rPr lang="fr-FR" sz="5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(4/4)</a:t>
            </a:r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cap="none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des données</a:t>
            </a:r>
          </a:p>
          <a:p>
            <a:pPr>
              <a:lnSpc>
                <a:spcPct val="150000"/>
              </a:lnSpc>
              <a:buClrTx/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recueillies/questionnaire élaboré</a:t>
            </a:r>
          </a:p>
          <a:p>
            <a:pPr>
              <a:lnSpc>
                <a:spcPct val="150000"/>
              </a:lnSpc>
              <a:buClrTx/>
              <a:buFontTx/>
              <a:buChar char="-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 des données/module Epi-info 3.5.1 et SPSS Version 17.0 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Test du chi-carré utilisé pour comparer les variables et un seuil de significativité  p &lt; 0,05</a:t>
            </a:r>
          </a:p>
        </p:txBody>
      </p:sp>
    </p:spTree>
    <p:extLst>
      <p:ext uri="{BB962C8B-B14F-4D97-AF65-F5344CB8AC3E}">
        <p14:creationId xmlns:p14="http://schemas.microsoft.com/office/powerpoint/2010/main" val="33637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610600" cy="1981200"/>
          </a:xfrm>
        </p:spPr>
        <p:txBody>
          <a:bodyPr>
            <a:noAutofit/>
          </a:bodyPr>
          <a:lstStyle/>
          <a:p>
            <a:pPr algn="ctr"/>
            <a:r>
              <a:rPr lang="fr-FR" sz="6600" b="1" cap="none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endParaRPr lang="en-US" sz="6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762000" y="76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Diagramme des patients</a:t>
            </a:r>
            <a:r>
              <a:rPr lang="fr-FR" sz="28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774" y="1098718"/>
            <a:ext cx="5081225" cy="560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25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" y="1371600"/>
            <a:ext cx="771397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Caractéristiques épidémiologiques des patients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et sexe</a:t>
            </a:r>
          </a:p>
          <a:p>
            <a:r>
              <a:rPr lang="fr-FR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Age moyen: 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52,32 ± 11,72 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 (24 et 77)</a:t>
            </a:r>
          </a:p>
          <a:p>
            <a:pPr>
              <a:buClrTx/>
              <a:buFontTx/>
              <a:buChar char="-"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Sexe féminin: </a:t>
            </a: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65,1%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population </a:t>
            </a:r>
          </a:p>
          <a:p>
            <a:pPr>
              <a:buClrTx/>
              <a:buFontTx/>
              <a:buChar char="-"/>
            </a:pP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Sex-ratio était de 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0,53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057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RESULTATS(2/7)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40372"/>
            <a:ext cx="8458200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Profil des patients à la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Données physiologiques: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31 % de «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nocturne »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Variabilité tensionnelle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et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matinal » ou remontée matinale: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de 2/3 hypertendus non contrôlés  </a:t>
            </a:r>
          </a:p>
        </p:txBody>
      </p:sp>
    </p:spTree>
    <p:extLst>
      <p:ext uri="{BB962C8B-B14F-4D97-AF65-F5344CB8AC3E}">
        <p14:creationId xmlns:p14="http://schemas.microsoft.com/office/powerpoint/2010/main" val="354980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RESULTATS(3/7)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3851" y="838200"/>
            <a:ext cx="8458200" cy="6478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Profil des patients à la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Effet blouse blanche « surajouté »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21,7 % versus 65 % au cabinet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Excès de contrôle: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  des cas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hypotension artérielle: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19,3% des cas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Résistance au traitement: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23% versus 36 %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RCV évalué par la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pression pulsée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22 % des cas : PP ≥ 60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20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64134"/>
            <a:ext cx="8686799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Taux de concordance: </a:t>
            </a:r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0,58 (</a:t>
            </a: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0,10)</a:t>
            </a: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65 patients non contrôlés au cabinet, 36 patients l’étaient en MAPA. </a:t>
            </a:r>
            <a:endParaRPr lang="fr-FR" sz="28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47779"/>
              </p:ext>
            </p:extLst>
          </p:nvPr>
        </p:nvGraphicFramePr>
        <p:xfrm>
          <a:off x="1143000" y="3490210"/>
          <a:ext cx="68580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2925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8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DONNEES CLINIQUES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DONNEES MAPA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Contrôlé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Contrôlé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 Contrôlé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fr-FR" sz="2000" b="1" i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fr-FR" sz="2000" b="1" i="1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fr-FR" sz="2000" b="1" i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Contrôlé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27000" algn="l"/>
                          <a:tab pos="257175" algn="ctr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	83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77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64134"/>
            <a:ext cx="8686799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Facteurs de mauvais contrôle tensionnel </a:t>
            </a:r>
          </a:p>
          <a:p>
            <a:pPr>
              <a:lnSpc>
                <a:spcPct val="150000"/>
              </a:lnSpc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72BD3CB4-273C-460C-BC00-6180242D8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99748"/>
              </p:ext>
            </p:extLst>
          </p:nvPr>
        </p:nvGraphicFramePr>
        <p:xfrm>
          <a:off x="304800" y="2054610"/>
          <a:ext cx="8229600" cy="466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1613">
                  <a:extLst>
                    <a:ext uri="{9D8B030D-6E8A-4147-A177-3AD203B41FA5}">
                      <a16:colId xmlns:a16="http://schemas.microsoft.com/office/drawing/2014/main" val="3330078825"/>
                    </a:ext>
                  </a:extLst>
                </a:gridCol>
                <a:gridCol w="1894788">
                  <a:extLst>
                    <a:ext uri="{9D8B030D-6E8A-4147-A177-3AD203B41FA5}">
                      <a16:colId xmlns:a16="http://schemas.microsoft.com/office/drawing/2014/main" val="1515523735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1256102965"/>
                    </a:ext>
                  </a:extLst>
                </a:gridCol>
              </a:tblGrid>
              <a:tr h="294640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7846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UNIVARIEE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MULTIVARIEE</a:t>
                      </a:r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345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Sexe 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0,011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418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Inobservance thérapeutique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0,02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76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Variabilité tensionnelle importante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0,00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0,035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Surge</a:t>
                      </a:r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matinal </a:t>
                      </a:r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0,013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63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Pression pulsée ≥ 60 </a:t>
                      </a:r>
                      <a:r>
                        <a:rPr lang="fr-F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mmHg</a:t>
                      </a:r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0,00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0,010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513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09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US" b="1" cap="none" spc="50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64134"/>
            <a:ext cx="8686799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Escalade thérapeutique après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Renforcement des MHD: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41% des cas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Augmentation du nombre de classes anti-HTA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23%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Recommandations: association fixes d’emblée</a:t>
            </a:r>
          </a:p>
          <a:p>
            <a:pPr>
              <a:lnSpc>
                <a:spcPct val="150000"/>
              </a:lnSpc>
            </a:pPr>
            <a:endParaRPr lang="fr-FR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FD86271F-B172-4B8A-9F35-9D56C36699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725717"/>
              </p:ext>
            </p:extLst>
          </p:nvPr>
        </p:nvGraphicFramePr>
        <p:xfrm>
          <a:off x="751550" y="4044399"/>
          <a:ext cx="75438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8211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64134"/>
            <a:ext cx="8686799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Escalade thérapeutique après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Nécessité anxiolytiques/somnifères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11% des cas                         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Réduction doses et nombre de classes: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7 % des cas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des horaires de prises: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2,4 % des cas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changement de classes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3,6 % des cas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 après enregistrement </a:t>
            </a:r>
          </a:p>
          <a:p>
            <a:pPr>
              <a:lnSpc>
                <a:spcPct val="150000"/>
              </a:lnSpc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clinique post-MAPA    </a:t>
            </a:r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        67% des cas</a:t>
            </a:r>
          </a:p>
        </p:txBody>
      </p:sp>
      <p:sp>
        <p:nvSpPr>
          <p:cNvPr id="10" name="Flèche droite 3">
            <a:extLst>
              <a:ext uri="{FF2B5EF4-FFF2-40B4-BE49-F238E27FC236}">
                <a16:creationId xmlns:a16="http://schemas.microsoft.com/office/drawing/2014/main" id="{9542EE4C-2DCC-4EC8-AA2F-6990D125668F}"/>
              </a:ext>
            </a:extLst>
          </p:cNvPr>
          <p:cNvSpPr/>
          <p:nvPr/>
        </p:nvSpPr>
        <p:spPr>
          <a:xfrm flipV="1">
            <a:off x="5791200" y="5334000"/>
            <a:ext cx="304800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47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(1/8)</a:t>
            </a:r>
            <a:endParaRPr lang="en-US" sz="4400" b="1" cap="none" spc="50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fr-FR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Limites et biais de l’étude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Notre étude a connu des limites parmi lesquelles nous pouvons noter :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précarité des moyens techniques. En effet nous disposions d’</a:t>
            </a:r>
            <a:r>
              <a:rPr lang="fr-FR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seul appareil. </a:t>
            </a: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qui a eu pour conséquence :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la limitation des patients inclus 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l’absence de réalisation de MAPA de contrôle</a:t>
            </a:r>
          </a:p>
          <a:p>
            <a:pPr marL="0" lvl="1" indent="0">
              <a:lnSpc>
                <a:spcPct val="150000"/>
              </a:lnSpc>
              <a:buNone/>
            </a:pPr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50000"/>
              </a:lnSpc>
              <a:buNone/>
            </a:pPr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(2/8)</a:t>
            </a:r>
            <a:endParaRPr lang="fr-FR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211" y="987422"/>
            <a:ext cx="8572500" cy="583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Profil des patients à la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MAPA véritable outil de sélection des patients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nocturne» faible 31%: Constat séries+++ intérêt de l’évaluation des périodes de sommeil chez tout hypertendu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Variabilité TA importante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fr-F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matinal »  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décrite par +++séries car permettant d’évaluer la charge </a:t>
            </a:r>
            <a:r>
              <a:rPr lang="fr-F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pressive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réelle.</a:t>
            </a:r>
          </a:p>
        </p:txBody>
      </p:sp>
    </p:spTree>
    <p:extLst>
      <p:ext uri="{BB962C8B-B14F-4D97-AF65-F5344CB8AC3E}">
        <p14:creationId xmlns:p14="http://schemas.microsoft.com/office/powerpoint/2010/main" val="1482246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COMMENTAIRE(3/8)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" y="1101777"/>
            <a:ext cx="8458200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Profil des patients à la MAPA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HTA BB: 21,7 % versus 65 % au cabinet: féminin?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Sélection profil indispensable car incidence sur la PEC  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Excès de contrôle et hypoTA 19,3% cas: ces excès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étant souvent asymptomatiques au cabinet. Il leur faut donc une évaluation afin d’adapter la PEC.</a:t>
            </a:r>
          </a:p>
          <a:p>
            <a:pPr>
              <a:lnSpc>
                <a:spcPct val="150000"/>
              </a:lnSpc>
            </a:pPr>
            <a:endParaRPr lang="fr-FR" sz="28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6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COMMENTAIRE(4/8)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" y="1823628"/>
            <a:ext cx="8458200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Profil des patients à la MAPA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Résistance au traitement: 23% versus 36 %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L’excès de sélection de ce profil au cabinet rend compte des excès de traitement.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RCV évalué par la pression pulsée: 22 % des cas : PP ≥ 60 </a:t>
            </a:r>
            <a:r>
              <a:rPr lang="fr-F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mmHg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Intérêt surtout pour le patient diabétique</a:t>
            </a:r>
          </a:p>
          <a:p>
            <a:pPr>
              <a:lnSpc>
                <a:spcPct val="150000"/>
              </a:lnSpc>
            </a:pPr>
            <a:endParaRPr lang="fr-FR" sz="28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62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(5/8)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8686799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Taux de concordance Cabinet/MAPA: 0,58 (p = 0,10) </a:t>
            </a:r>
          </a:p>
          <a:p>
            <a:pPr>
              <a:lnSpc>
                <a:spcPct val="150000"/>
              </a:lnSpc>
            </a:pP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MAPA: mieux cerner le niveau réel de la PA et écarter la « réaction d’alerte ».</a:t>
            </a:r>
          </a:p>
          <a:p>
            <a:pPr>
              <a:lnSpc>
                <a:spcPct val="150000"/>
              </a:lnSpc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non significatif suggérant que ces 2 méthodes soient de puissance différente mais 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1163915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(6/8)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01777"/>
            <a:ext cx="8686799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Facteurs de mauvais contrôle tensionnel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Sexe masculin: facteur de mauvais contrôle TA dans notre contexte: dédramatisation de la maladie?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Inobservance thérapeutique/précarité économique: caractéristique de nos séries noires africaines. </a:t>
            </a:r>
          </a:p>
        </p:txBody>
      </p:sp>
    </p:spTree>
    <p:extLst>
      <p:ext uri="{BB962C8B-B14F-4D97-AF65-F5344CB8AC3E}">
        <p14:creationId xmlns:p14="http://schemas.microsoft.com/office/powerpoint/2010/main" val="6478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fr-FR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(7/8)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6819" y="12954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101777"/>
            <a:ext cx="8686799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Facteurs de mauvais contrôle tensionnel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Variabilité TA importante = 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corrélée à l’AOC 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complications 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facteur prédictif indépendant de mortalité CV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Etude japonaise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Ohasama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fr-F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matinal»: 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corrélé survenue AVC  et IDM 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doit être scrupuleusement  recherché afin d’en assurer une bonne couverture anti hypertensive.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3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COMMENTAIRE (8/8)</a:t>
            </a:r>
            <a:endParaRPr lang="en-US" sz="4400" b="1" cap="none" spc="50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71599"/>
            <a:ext cx="8686800" cy="4419601"/>
          </a:xfrm>
        </p:spPr>
        <p:txBody>
          <a:bodyPr>
            <a:noAutofit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fr-FR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Niveau de contrôle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évaluation clinique post-MAPA    22         67% des cas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Reflète l’importance des modifications et leur impact sur le suivi de l’hypertendu</a:t>
            </a: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1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10FC85EF-288F-4888-8944-E13EB23B8694}"/>
              </a:ext>
            </a:extLst>
          </p:cNvPr>
          <p:cNvSpPr/>
          <p:nvPr/>
        </p:nvSpPr>
        <p:spPr>
          <a:xfrm>
            <a:off x="5410200" y="2362200"/>
            <a:ext cx="457200" cy="10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46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6002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6600" b="1" cap="none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6600" b="1" cap="none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br>
              <a:rPr lang="en-US" sz="4400" b="1" cap="none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cap="none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04800" y="1554162"/>
            <a:ext cx="6843540" cy="25299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fr-FR" sz="7200" b="1" dirty="0">
              <a:solidFill>
                <a:srgbClr val="7030A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fr-FR" sz="7200" b="1" dirty="0">
                <a:solidFill>
                  <a:srgbClr val="7030A0"/>
                </a:solidFill>
                <a:latin typeface="Cambria" pitchFamily="18" charset="0"/>
              </a:rPr>
              <a:t>		</a:t>
            </a:r>
            <a:r>
              <a:rPr lang="fr-FR" sz="6600" b="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CONCLUSION</a:t>
            </a:r>
            <a:endParaRPr lang="en-US" sz="6600" b="1" dirty="0">
              <a:ln w="11430"/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-Bienfaits MAPA exaltés par de +++ sociétés savantes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Nous avons donc  initié ce travail dans le même but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Cette étude met </a:t>
            </a:r>
            <a:r>
              <a:rPr lang="fr-FR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vidence 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nécessité incontournable de cet outil  dans la pec des hypertendus  notre contexte et pose par ailleurs la problématique de son coût de réalisation élevé.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fr-F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53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6600" b="1" dirty="0">
                <a:ln w="11430"/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96662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effectLst/>
        </p:spPr>
        <p:txBody>
          <a:bodyPr/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fr-FR" b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(1/2)</a:t>
            </a:r>
            <a:endParaRPr lang="en-US" sz="4400" b="1" cap="none" spc="50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83" y="1066800"/>
            <a:ext cx="9144000" cy="5486400"/>
          </a:xfrm>
          <a:effectLst/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L’hypertension artérielle (HTA) =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défi sanitaire au plan mondial </a:t>
            </a:r>
            <a:endParaRPr lang="fr-FR" sz="2800" b="1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HTA: 03/10 soit </a:t>
            </a: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 milliards de personnes dans le monde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17,9 millions de décès par an .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BF: Enquête STEPS de 2018: 24,8% milieu urbain 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Journée mondiale de l’HTA 2021/SOCARB: 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Prévalence </a:t>
            </a: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34,3 %  [33 ; 36]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soit environ 1/3 de la population dépistée.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00B0F0"/>
              </a:buClr>
              <a:buNone/>
            </a:pP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effectLst/>
        </p:spPr>
        <p:txBody>
          <a:bodyPr/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fr-FR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cap="none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  <a:endParaRPr lang="en-US" sz="4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918" y="1295400"/>
            <a:ext cx="8915400" cy="5333999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un tel contexte : </a:t>
            </a:r>
            <a:r>
              <a:rPr lang="fr-FR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urgentes +++ Dépistage et PEC adéquats </a:t>
            </a: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 2018 recommande les mesures hors milieu médical AMT et  MAPA).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Afrique : études          intérêt de la MAPA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BF : peu ou pas de travaux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C’est ce qui a motivé cette étude dont l’OG était de décrire l’apport de la MAPA dans la PEC des hypertendus en consultation externe de Cardiologie.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Tx/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DAE9D35-B000-4BE3-AF1F-0DF1B220B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429000"/>
            <a:ext cx="640135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9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6600" b="1" cap="none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6600" b="1" cap="none" dirty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/>
          <a:lstStyle/>
          <a:p>
            <a:pPr algn="ctr"/>
            <a:r>
              <a:rPr lang="fr-FR" sz="4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fr-FR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cap="none" spc="50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321" y="914400"/>
            <a:ext cx="8686800" cy="58674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SPECIFIQUES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 Déterminer les caractéristiques épidémiologiques des patients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 Décrire les caractéristiques  à la MAPA des patients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 Evaluer le niveau de contrôle tensionnel après MAPA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 Déterminer les facteurs de mauvais contrôle tensionnel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 Préciser les différentes modifications thérapeutiques suscitées par les données de la MAPA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8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sz="6600" b="1" cap="none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endParaRPr lang="en-US" sz="6600" b="1" cap="none" dirty="0">
              <a:ln w="11430"/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r>
              <a:rPr lang="fr-FR" sz="54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(1/4)</a:t>
            </a:r>
            <a:r>
              <a:rPr lang="fr-FR" sz="4900" b="1" cap="none" spc="50" dirty="0">
                <a:ln w="11430"/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cap="none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endParaRPr lang="en-US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et Période:</a:t>
            </a:r>
            <a:r>
              <a:rPr lang="fr-F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 s’est agi d’une étude transversale de 10 mois: du 1er Aout 2014 au 30  juin 2015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:</a:t>
            </a:r>
            <a:r>
              <a:rPr lang="fr-F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CHU-YO ; Service de cardiologie  </a:t>
            </a:r>
          </a:p>
          <a:p>
            <a:pPr algn="just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d’étude </a:t>
            </a:r>
            <a:r>
              <a:rPr lang="fr-F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Notre étude a porté sur les adultes hypertendus en consultation de cardiologie du CHU-YO.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1278</Words>
  <Application>Microsoft Office PowerPoint</Application>
  <PresentationFormat>Affichage à l'écran (4:3)</PresentationFormat>
  <Paragraphs>191</Paragraphs>
  <Slides>32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</vt:lpstr>
      <vt:lpstr>Franklin Gothic Book</vt:lpstr>
      <vt:lpstr>Franklin Gothic Medium</vt:lpstr>
      <vt:lpstr>Times New Roman</vt:lpstr>
      <vt:lpstr>Wingdings</vt:lpstr>
      <vt:lpstr>Wingdings 2</vt:lpstr>
      <vt:lpstr>Promenade</vt:lpstr>
      <vt:lpstr>Apport de la mesure ambulatoire de la pression artérielle dans la prise en charge de l’hypertendu en cardiologie du CHUYO</vt:lpstr>
      <vt:lpstr>PLAN</vt:lpstr>
      <vt:lpstr> INTRODUCTION </vt:lpstr>
      <vt:lpstr>INTRODUCTION (1/2)</vt:lpstr>
      <vt:lpstr>INTRODUCTION (2/2)</vt:lpstr>
      <vt:lpstr> OBJECTIFS</vt:lpstr>
      <vt:lpstr>OBJECTIFS </vt:lpstr>
      <vt:lpstr>METHODOLOGIE</vt:lpstr>
      <vt:lpstr>METHODOLOGIE (1/4)  </vt:lpstr>
      <vt:lpstr>METHODOLOGIE (2/4)  </vt:lpstr>
      <vt:lpstr>METHODOLOGIE (3/4)  </vt:lpstr>
      <vt:lpstr>METHODOLOGIE (4/4)  </vt:lpstr>
      <vt:lpstr>RESULTATS</vt:lpstr>
      <vt:lpstr>Présentation PowerPoint</vt:lpstr>
      <vt:lpstr>RESULTATS (1/7)</vt:lpstr>
      <vt:lpstr>RESULTATS(2/7)</vt:lpstr>
      <vt:lpstr>RESULTATS(3/7)</vt:lpstr>
      <vt:lpstr>RESULTATS (4/7)</vt:lpstr>
      <vt:lpstr>RESULTATS (5/7)</vt:lpstr>
      <vt:lpstr>RESULTATS (6/7)</vt:lpstr>
      <vt:lpstr>RESULTATS (7/7)</vt:lpstr>
      <vt:lpstr>COMMENTAIRE (1/8)</vt:lpstr>
      <vt:lpstr>COMMENTAIRE (2/8)</vt:lpstr>
      <vt:lpstr>COMMENTAIRE(3/8)</vt:lpstr>
      <vt:lpstr>COMMENTAIRE(4/8)</vt:lpstr>
      <vt:lpstr>COMMENTAIRE (5/8)</vt:lpstr>
      <vt:lpstr>COMMENTAIRE (6/8)</vt:lpstr>
      <vt:lpstr>COMMENTAIRE (7/8)</vt:lpstr>
      <vt:lpstr>COMMENTAIRE (8/8)</vt:lpstr>
      <vt:lpstr>Présentation PowerPoint</vt:lpstr>
      <vt:lpstr>CONCLUSION    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ZOUNDI T. Christian</dc:creator>
  <cp:lastModifiedBy>Souka Gaston Kabore</cp:lastModifiedBy>
  <cp:revision>996</cp:revision>
  <dcterms:created xsi:type="dcterms:W3CDTF">2011-05-05T12:04:27Z</dcterms:created>
  <dcterms:modified xsi:type="dcterms:W3CDTF">2021-10-27T10:06:53Z</dcterms:modified>
</cp:coreProperties>
</file>